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7" r:id="rId3"/>
    <p:sldId id="290" r:id="rId4"/>
    <p:sldId id="282" r:id="rId5"/>
    <p:sldId id="261" r:id="rId6"/>
    <p:sldId id="262" r:id="rId7"/>
    <p:sldId id="263" r:id="rId8"/>
    <p:sldId id="264" r:id="rId9"/>
    <p:sldId id="265" r:id="rId10"/>
    <p:sldId id="288" r:id="rId11"/>
    <p:sldId id="267" r:id="rId12"/>
    <p:sldId id="284" r:id="rId13"/>
    <p:sldId id="285" r:id="rId14"/>
    <p:sldId id="272" r:id="rId15"/>
    <p:sldId id="273" r:id="rId16"/>
    <p:sldId id="275" r:id="rId17"/>
    <p:sldId id="289" r:id="rId18"/>
    <p:sldId id="268" r:id="rId19"/>
    <p:sldId id="292" r:id="rId20"/>
    <p:sldId id="291" r:id="rId21"/>
    <p:sldId id="277" r:id="rId2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-96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5A0F8-D52B-4FE4-B453-5CE4DCA9BEA4}" type="datetimeFigureOut">
              <a:rPr lang="vi-VN" smtClean="0"/>
              <a:pPr/>
              <a:t>01/12/2021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58D9-A25B-4179-8F2D-8D33CDAD88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542857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5A0F8-D52B-4FE4-B453-5CE4DCA9BEA4}" type="datetimeFigureOut">
              <a:rPr lang="vi-VN" smtClean="0"/>
              <a:pPr/>
              <a:t>01/12/2021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58D9-A25B-4179-8F2D-8D33CDAD88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638665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5A0F8-D52B-4FE4-B453-5CE4DCA9BEA4}" type="datetimeFigureOut">
              <a:rPr lang="vi-VN" smtClean="0"/>
              <a:pPr/>
              <a:t>01/12/2021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58D9-A25B-4179-8F2D-8D33CDAD88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69457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5A0F8-D52B-4FE4-B453-5CE4DCA9BEA4}" type="datetimeFigureOut">
              <a:rPr lang="vi-VN" smtClean="0"/>
              <a:pPr/>
              <a:t>01/12/2021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58D9-A25B-4179-8F2D-8D33CDAD88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794177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5A0F8-D52B-4FE4-B453-5CE4DCA9BEA4}" type="datetimeFigureOut">
              <a:rPr lang="vi-VN" smtClean="0"/>
              <a:pPr/>
              <a:t>01/12/2021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58D9-A25B-4179-8F2D-8D33CDAD88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09674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5A0F8-D52B-4FE4-B453-5CE4DCA9BEA4}" type="datetimeFigureOut">
              <a:rPr lang="vi-VN" smtClean="0"/>
              <a:pPr/>
              <a:t>01/12/2021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58D9-A25B-4179-8F2D-8D33CDAD88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852899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5A0F8-D52B-4FE4-B453-5CE4DCA9BEA4}" type="datetimeFigureOut">
              <a:rPr lang="vi-VN" smtClean="0"/>
              <a:pPr/>
              <a:t>01/12/2021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58D9-A25B-4179-8F2D-8D33CDAD88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497575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5A0F8-D52B-4FE4-B453-5CE4DCA9BEA4}" type="datetimeFigureOut">
              <a:rPr lang="vi-VN" smtClean="0"/>
              <a:pPr/>
              <a:t>01/12/2021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58D9-A25B-4179-8F2D-8D33CDAD88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957178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5A0F8-D52B-4FE4-B453-5CE4DCA9BEA4}" type="datetimeFigureOut">
              <a:rPr lang="vi-VN" smtClean="0"/>
              <a:pPr/>
              <a:t>01/12/2021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58D9-A25B-4179-8F2D-8D33CDAD88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804162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5A0F8-D52B-4FE4-B453-5CE4DCA9BEA4}" type="datetimeFigureOut">
              <a:rPr lang="vi-VN" smtClean="0"/>
              <a:pPr/>
              <a:t>01/12/2021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58D9-A25B-4179-8F2D-8D33CDAD88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171558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5A0F8-D52B-4FE4-B453-5CE4DCA9BEA4}" type="datetimeFigureOut">
              <a:rPr lang="vi-VN" smtClean="0"/>
              <a:pPr/>
              <a:t>01/12/2021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58D9-A25B-4179-8F2D-8D33CDAD88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263020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5A0F8-D52B-4FE4-B453-5CE4DCA9BEA4}" type="datetimeFigureOut">
              <a:rPr lang="vi-VN" smtClean="0"/>
              <a:pPr/>
              <a:t>01/12/2021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E58D9-A25B-4179-8F2D-8D33CDAD88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212656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2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8 đọc Ngày Banner Banner Nền Nghệ Thuật đơn Giản, Trẻ Em đọc Sách, Trẻ  Em Sách, đọc Hình nền Vector để tải xuống miễn ph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082435" y="895713"/>
            <a:ext cx="8241323" cy="923330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spc="50" dirty="0" smtClean="0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CHÀO MỪNG CÁC EM</a:t>
            </a:r>
            <a:endParaRPr lang="en-US" sz="7200" b="1" cap="none" spc="50" dirty="0">
              <a:ln w="11430"/>
              <a:solidFill>
                <a:srgbClr val="CC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7758" y="2407981"/>
            <a:ext cx="11371385" cy="923330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0785328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cap="none" spc="50" dirty="0" smtClean="0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ĐẾN VỚI TIẾT HỌC HÔM NAY!</a:t>
            </a:r>
            <a:endParaRPr lang="en-US" sz="7200" b="1" cap="none" spc="50" dirty="0">
              <a:ln w="11430"/>
              <a:solidFill>
                <a:srgbClr val="CC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3213979" cy="769441"/>
            <a:chOff x="134912" y="70008"/>
            <a:chExt cx="3213979" cy="76944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74740" b="78516" l="9590" r="12006"/>
                      </a14:imgEffect>
                    </a14:imgLayer>
                  </a14:imgProps>
                </a:ext>
              </a:extLst>
            </a:blip>
            <a:srcRect l="9599" t="75256" r="87866" b="21465"/>
            <a:stretch/>
          </p:blipFill>
          <p:spPr>
            <a:xfrm>
              <a:off x="134912" y="218040"/>
              <a:ext cx="854440" cy="62140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062688" y="70008"/>
              <a:ext cx="22862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0000FF"/>
                  </a:solidFill>
                  <a:latin typeface="VNI-Avo" pitchFamily="2" charset="0"/>
                  <a:cs typeface="Times New Roman" panose="02020603050405020304" pitchFamily="18" charset="0"/>
                </a:rPr>
                <a:t>Taïo tieáng</a:t>
              </a:r>
              <a:endPara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 rot="10800000" flipV="1">
            <a:off x="357011" y="1409346"/>
            <a:ext cx="238585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im</a:t>
            </a:r>
            <a:endParaRPr lang="vi-VN" sz="1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4709" y="1773044"/>
            <a:ext cx="1300484" cy="12489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VNI-Avo" pitchFamily="2" charset="0"/>
                <a:cs typeface="Times New Roman" panose="02020603050405020304" pitchFamily="18" charset="0"/>
              </a:rPr>
              <a:t>t</a:t>
            </a:r>
            <a:endParaRPr lang="vi-VN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68431" y="1773044"/>
            <a:ext cx="1300484" cy="12489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im</a:t>
            </a:r>
            <a:endParaRPr lang="vi-VN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>
            <a:stCxn id="9" idx="3"/>
            <a:endCxn id="10" idx="1"/>
          </p:cNvCxnSpPr>
          <p:nvPr/>
        </p:nvCxnSpPr>
        <p:spPr>
          <a:xfrm>
            <a:off x="4955193" y="2397512"/>
            <a:ext cx="51323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998179" y="1773044"/>
            <a:ext cx="2056872" cy="12489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tìm</a:t>
            </a:r>
            <a:endParaRPr lang="vi-VN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>
            <a:endCxn id="12" idx="1"/>
          </p:cNvCxnSpPr>
          <p:nvPr/>
        </p:nvCxnSpPr>
        <p:spPr>
          <a:xfrm flipV="1">
            <a:off x="8288111" y="2397512"/>
            <a:ext cx="710068" cy="24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6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88033" y="44196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7282153" y="1773044"/>
            <a:ext cx="1017109" cy="12489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0800000" flipV="1">
            <a:off x="7573447" y="2107882"/>
            <a:ext cx="1218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`</a:t>
            </a:r>
            <a:endParaRPr lang="vi-VN" sz="7200" b="1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6757974" y="2382644"/>
            <a:ext cx="51323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662143" y="3330498"/>
            <a:ext cx="1300484" cy="12489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VNI-Avo" pitchFamily="2" charset="0"/>
                <a:cs typeface="Times New Roman" panose="02020603050405020304" pitchFamily="18" charset="0"/>
              </a:rPr>
              <a:t>s</a:t>
            </a:r>
            <a:endParaRPr lang="vi-VN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77301" y="3330498"/>
            <a:ext cx="1300484" cy="12489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im</a:t>
            </a:r>
            <a:endParaRPr lang="vi-VN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/>
          <p:cNvCxnSpPr>
            <a:stCxn id="24" idx="3"/>
            <a:endCxn id="25" idx="1"/>
          </p:cNvCxnSpPr>
          <p:nvPr/>
        </p:nvCxnSpPr>
        <p:spPr>
          <a:xfrm>
            <a:off x="4962627" y="3954966"/>
            <a:ext cx="91467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481516" y="3330498"/>
            <a:ext cx="2056872" cy="12489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sim</a:t>
            </a:r>
            <a:endParaRPr lang="vi-VN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7214850" y="3954966"/>
            <a:ext cx="1244364" cy="3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 rot="10800000" flipV="1">
            <a:off x="464806" y="4628327"/>
            <a:ext cx="238585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ip</a:t>
            </a:r>
            <a:endParaRPr lang="vi-VN" sz="1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008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2" grpId="0" animBg="1"/>
      <p:bldP spid="16" grpId="0" animBg="1"/>
      <p:bldP spid="18" grpId="0"/>
      <p:bldP spid="24" grpId="0" animBg="1"/>
      <p:bldP spid="25" grpId="0" animBg="1"/>
      <p:bldP spid="27" grpId="0" animBg="1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Premium Vector | Frame with happy boy and girl in gard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6" t="1531" r="1270" b="2076"/>
          <a:stretch/>
        </p:blipFill>
        <p:spPr bwMode="auto">
          <a:xfrm>
            <a:off x="-642255" y="0"/>
            <a:ext cx="13650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30987" y="605155"/>
            <a:ext cx="51603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VNI-Avo" pitchFamily="2" charset="0"/>
                <a:cs typeface="Times New Roman" panose="02020603050405020304" pitchFamily="18" charset="0"/>
              </a:rPr>
              <a:t>    </a:t>
            </a:r>
            <a:r>
              <a:rPr lang="en-US" sz="7200" b="1" u="sng" dirty="0" smtClean="0">
                <a:latin typeface="VNI-Avo" pitchFamily="2" charset="0"/>
                <a:cs typeface="Times New Roman" panose="02020603050405020304" pitchFamily="18" charset="0"/>
              </a:rPr>
              <a:t>Baøi </a:t>
            </a:r>
            <a:r>
              <a:rPr lang="en-US" sz="7200" b="1" u="sng" dirty="0">
                <a:latin typeface="VNI-Avo" pitchFamily="2" charset="0"/>
                <a:cs typeface="Times New Roman" panose="02020603050405020304" pitchFamily="18" charset="0"/>
              </a:rPr>
              <a:t>57</a:t>
            </a:r>
            <a:r>
              <a:rPr lang="en-US" sz="7200" b="1" dirty="0">
                <a:latin typeface="VNI-Avo" pitchFamily="2" charset="0"/>
                <a:cs typeface="Times New Roman" panose="02020603050405020304" pitchFamily="18" charset="0"/>
              </a:rPr>
              <a:t>:</a:t>
            </a:r>
            <a:r>
              <a:rPr lang="en-US" sz="9600" b="1" dirty="0">
                <a:latin typeface="VNI-Avo" pitchFamily="2" charset="0"/>
                <a:cs typeface="Times New Roman" panose="02020603050405020304" pitchFamily="18" charset="0"/>
              </a:rPr>
              <a:t>   </a:t>
            </a:r>
            <a:endParaRPr lang="vi-VN" sz="1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75932" y="1769427"/>
            <a:ext cx="72634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0" b="1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im </a:t>
            </a:r>
            <a:r>
              <a:rPr lang="en-US" sz="180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 ip</a:t>
            </a:r>
            <a:endParaRPr lang="vi-VN" sz="1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64634" y="4419593"/>
            <a:ext cx="2884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VNI-Avo" pitchFamily="2" charset="0"/>
              </a:rPr>
              <a:t>(Tieát 2)</a:t>
            </a:r>
            <a:endParaRPr lang="en-US" sz="3600" b="1" dirty="0"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0800000" flipV="1">
            <a:off x="2545032" y="157488"/>
            <a:ext cx="238585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im</a:t>
            </a:r>
            <a:endParaRPr lang="vi-VN" sz="1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10800000" flipV="1">
            <a:off x="7279289" y="202329"/>
            <a:ext cx="238585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smtClean="0">
                <a:solidFill>
                  <a:srgbClr val="D60093"/>
                </a:solidFill>
                <a:latin typeface="VNI-Avo" pitchFamily="2" charset="0"/>
                <a:cs typeface="Times New Roman" panose="02020603050405020304" pitchFamily="18" charset="0"/>
              </a:rPr>
              <a:t>ip</a:t>
            </a:r>
            <a:endParaRPr lang="vi-VN" sz="11500" b="1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2252" y="2236138"/>
            <a:ext cx="51436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VNI-Avo" pitchFamily="2" charset="0"/>
                <a:cs typeface="Times New Roman" panose="02020603050405020304" pitchFamily="18" charset="0"/>
              </a:rPr>
              <a:t> con </a:t>
            </a:r>
            <a:r>
              <a:rPr lang="en-US" sz="8000" b="1" dirty="0" err="1">
                <a:latin typeface="VNI-Avo" pitchFamily="2" charset="0"/>
                <a:cs typeface="Times New Roman" panose="02020603050405020304" pitchFamily="18" charset="0"/>
              </a:rPr>
              <a:t>nh</a:t>
            </a:r>
            <a:r>
              <a:rPr lang="en-US" sz="8000" b="1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ím</a:t>
            </a:r>
            <a:r>
              <a:rPr lang="en-US" sz="8000" b="1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endParaRPr lang="vi-VN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64705" y="2288376"/>
            <a:ext cx="48911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VNI-Avo" pitchFamily="2" charset="0"/>
                <a:cs typeface="Times New Roman" panose="02020603050405020304" pitchFamily="18" charset="0"/>
              </a:rPr>
              <a:t>baét nh</a:t>
            </a:r>
            <a:r>
              <a:rPr lang="en-US" sz="8000" b="1" dirty="0" smtClean="0">
                <a:solidFill>
                  <a:srgbClr val="D60093"/>
                </a:solidFill>
                <a:latin typeface="VNI-Avo" pitchFamily="2" charset="0"/>
                <a:cs typeface="Times New Roman" panose="02020603050405020304" pitchFamily="18" charset="0"/>
              </a:rPr>
              <a:t>òp</a:t>
            </a:r>
            <a:r>
              <a:rPr lang="en-US" sz="80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endParaRPr lang="vi-VN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3675" y="3776216"/>
            <a:ext cx="52373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err="1">
                <a:latin typeface="VNI-Avo" pitchFamily="2" charset="0"/>
                <a:cs typeface="Times New Roman" panose="02020603050405020304" pitchFamily="18" charset="0"/>
              </a:rPr>
              <a:t>xem</a:t>
            </a:r>
            <a:r>
              <a:rPr lang="en-US" sz="8000" b="1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VNI-Avo" pitchFamily="2" charset="0"/>
                <a:cs typeface="Times New Roman" panose="02020603050405020304" pitchFamily="18" charset="0"/>
              </a:rPr>
              <a:t>ph</a:t>
            </a:r>
            <a:r>
              <a:rPr lang="en-US" sz="8000" b="1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im</a:t>
            </a:r>
            <a:endParaRPr lang="vi-VN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60620" y="3854008"/>
            <a:ext cx="46883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VNI-Avo" pitchFamily="2" charset="0"/>
                <a:cs typeface="Times New Roman" panose="02020603050405020304" pitchFamily="18" charset="0"/>
              </a:rPr>
              <a:t>b</a:t>
            </a:r>
            <a:r>
              <a:rPr lang="en-US" sz="8000" b="1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ìm</a:t>
            </a:r>
            <a:r>
              <a:rPr lang="en-US" sz="8000" b="1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8000" b="1" dirty="0" smtClean="0">
                <a:latin typeface="VNI-Avo" pitchFamily="2" charset="0"/>
                <a:cs typeface="Times New Roman" panose="02020603050405020304" pitchFamily="18" charset="0"/>
              </a:rPr>
              <a:t>b</a:t>
            </a:r>
            <a:r>
              <a:rPr lang="en-US" sz="8000" b="1" dirty="0" smtClean="0">
                <a:solidFill>
                  <a:srgbClr val="D60093"/>
                </a:solidFill>
                <a:latin typeface="VNI-Avo" pitchFamily="2" charset="0"/>
                <a:cs typeface="Times New Roman" panose="02020603050405020304" pitchFamily="18" charset="0"/>
              </a:rPr>
              <a:t>òp</a:t>
            </a:r>
            <a:endParaRPr lang="vi-VN" sz="8000" b="1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1022" y="5302073"/>
            <a:ext cx="45674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VNI-Avo" pitchFamily="2" charset="0"/>
                <a:cs typeface="Times New Roman" panose="02020603050405020304" pitchFamily="18" charset="0"/>
              </a:rPr>
              <a:t>troán </a:t>
            </a:r>
            <a:r>
              <a:rPr lang="en-US" sz="8000" b="1" dirty="0">
                <a:latin typeface="VNI-Avo" pitchFamily="2" charset="0"/>
                <a:cs typeface="Times New Roman" panose="02020603050405020304" pitchFamily="18" charset="0"/>
              </a:rPr>
              <a:t>t</a:t>
            </a:r>
            <a:r>
              <a:rPr lang="en-US" sz="8000" b="1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ìm</a:t>
            </a:r>
            <a:endParaRPr lang="vi-VN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99945" y="5343145"/>
            <a:ext cx="4663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VNI-Avo" pitchFamily="2" charset="0"/>
                <a:cs typeface="Times New Roman" panose="02020603050405020304" pitchFamily="18" charset="0"/>
              </a:rPr>
              <a:t>gaø </a:t>
            </a:r>
            <a:r>
              <a:rPr lang="en-US" sz="8000" b="1" dirty="0">
                <a:latin typeface="VNI-Avo" pitchFamily="2" charset="0"/>
                <a:cs typeface="Times New Roman" panose="02020603050405020304" pitchFamily="18" charset="0"/>
              </a:rPr>
              <a:t>ch</a:t>
            </a:r>
            <a:r>
              <a:rPr lang="en-US" sz="8000" b="1" dirty="0">
                <a:solidFill>
                  <a:srgbClr val="D60093"/>
                </a:solidFill>
                <a:latin typeface="VNI-Avo" pitchFamily="2" charset="0"/>
                <a:cs typeface="Times New Roman" panose="02020603050405020304" pitchFamily="18" charset="0"/>
              </a:rPr>
              <a:t>íp</a:t>
            </a:r>
            <a:endParaRPr lang="vi-VN" sz="8000" b="1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4468" y="1097280"/>
            <a:ext cx="7196201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FF0000"/>
                </a:solidFill>
                <a:latin typeface="VNI-Avo" pitchFamily="2" charset="0"/>
              </a:rPr>
              <a:t>Ñoïc baøi </a:t>
            </a:r>
            <a:endParaRPr lang="en-US" sz="11500" b="1" dirty="0">
              <a:solidFill>
                <a:srgbClr val="FF0000"/>
              </a:solidFill>
              <a:latin typeface="VNI-Avo" pitchFamily="2" charset="0"/>
            </a:endParaRPr>
          </a:p>
          <a:p>
            <a:pPr algn="ctr"/>
            <a:r>
              <a:rPr lang="en-US" sz="11500" b="1" dirty="0" smtClean="0">
                <a:solidFill>
                  <a:srgbClr val="FF0000"/>
                </a:solidFill>
                <a:latin typeface="VNI-Avo" pitchFamily="2" charset="0"/>
              </a:rPr>
              <a:t>öùng duïng</a:t>
            </a:r>
            <a:endParaRPr lang="vi-VN" sz="11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816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5567974" y="0"/>
            <a:ext cx="6624025" cy="3661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739900">
              <a:schemeClr val="bg1">
                <a:alpha val="67000"/>
              </a:schemeClr>
            </a:glow>
            <a:outerShdw dist="787400" dir="8400000" sx="1000" sy="1000" algn="ctr" rotWithShape="0">
              <a:srgbClr val="000000">
                <a:alpha val="81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effectLst>
                <a:glow rad="254000">
                  <a:schemeClr val="bg1">
                    <a:alpha val="40000"/>
                  </a:schemeClr>
                </a:glo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1553" t="15162" r="35594" b="51361"/>
          <a:stretch/>
        </p:blipFill>
        <p:spPr>
          <a:xfrm>
            <a:off x="5522316" y="2157413"/>
            <a:ext cx="6758024" cy="4809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8152" t="15624" r="36846" b="34856"/>
          <a:stretch/>
        </p:blipFill>
        <p:spPr>
          <a:xfrm>
            <a:off x="8761408" y="51420"/>
            <a:ext cx="3340458" cy="2960243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89208" y="-28219"/>
            <a:ext cx="5843239" cy="62478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latin typeface="VNI-Avo" pitchFamily="2" charset="0"/>
                <a:cs typeface="Times New Roman" panose="02020603050405020304" pitchFamily="18" charset="0"/>
              </a:rPr>
              <a:t>    </a:t>
            </a:r>
          </a:p>
          <a:p>
            <a:endParaRPr lang="en-US" sz="4000" b="1" dirty="0">
              <a:latin typeface="VNI-Avo" pitchFamily="2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VNI-Avo" pitchFamily="2" charset="0"/>
                <a:cs typeface="Times New Roman" panose="02020603050405020304" pitchFamily="18" charset="0"/>
              </a:rPr>
              <a:t>Tam </a:t>
            </a:r>
            <a:r>
              <a:rPr lang="en-US" sz="4000" dirty="0" smtClean="0">
                <a:latin typeface="VNI-Avo" pitchFamily="2" charset="0"/>
                <a:cs typeface="Times New Roman" panose="02020603050405020304" pitchFamily="18" charset="0"/>
              </a:rPr>
              <a:t>theå lim </a:t>
            </a:r>
            <a:r>
              <a:rPr lang="en-US" sz="4000" dirty="0">
                <a:latin typeface="VNI-Avo" pitchFamily="2" charset="0"/>
                <a:cs typeface="Times New Roman" panose="02020603050405020304" pitchFamily="18" charset="0"/>
              </a:rPr>
              <a:t>dim</a:t>
            </a:r>
          </a:p>
          <a:p>
            <a:r>
              <a:rPr lang="en-US" sz="4000" dirty="0" smtClean="0">
                <a:latin typeface="VNI-Avo" pitchFamily="2" charset="0"/>
                <a:cs typeface="Times New Roman" panose="02020603050405020304" pitchFamily="18" charset="0"/>
              </a:rPr>
              <a:t>Mô tìm caù raùn</a:t>
            </a:r>
            <a:endParaRPr lang="en-US" sz="4000" dirty="0">
              <a:latin typeface="VNI-Avo" pitchFamily="2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VNI-Avo" pitchFamily="2" charset="0"/>
                <a:cs typeface="Times New Roman" panose="02020603050405020304" pitchFamily="18" charset="0"/>
              </a:rPr>
              <a:t>Gioøn ngon gioøn ngon.</a:t>
            </a:r>
            <a:endParaRPr lang="en-US" sz="4000" dirty="0">
              <a:latin typeface="VNI-Avo" pitchFamily="2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VNI-Avo" pitchFamily="2" charset="0"/>
                <a:cs typeface="Times New Roman" panose="02020603050405020304" pitchFamily="18" charset="0"/>
              </a:rPr>
              <a:t>Coù chuù cuùn con</a:t>
            </a:r>
            <a:endParaRPr lang="en-US" sz="4000" dirty="0">
              <a:latin typeface="VNI-Avo" pitchFamily="2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VNI-Avo" pitchFamily="2" charset="0"/>
                <a:cs typeface="Times New Roman" panose="02020603050405020304" pitchFamily="18" charset="0"/>
              </a:rPr>
              <a:t>Ñaët chaân leân meùp</a:t>
            </a:r>
            <a:endParaRPr lang="en-US" sz="4000" dirty="0">
              <a:latin typeface="VNI-Avo" pitchFamily="2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VNI-Avo" pitchFamily="2" charset="0"/>
                <a:cs typeface="Times New Roman" panose="02020603050405020304" pitchFamily="18" charset="0"/>
              </a:rPr>
              <a:t>Goõ nhòp goõ nhòp</a:t>
            </a:r>
            <a:endParaRPr lang="en-US" sz="4000" dirty="0">
              <a:latin typeface="VNI-Avo" pitchFamily="2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VNI-Avo" pitchFamily="2" charset="0"/>
                <a:cs typeface="Times New Roman" panose="02020603050405020304" pitchFamily="18" charset="0"/>
              </a:rPr>
              <a:t>Tam </a:t>
            </a:r>
            <a:r>
              <a:rPr lang="en-US" sz="4000" dirty="0" smtClean="0">
                <a:latin typeface="VNI-Avo" pitchFamily="2" charset="0"/>
                <a:cs typeface="Times New Roman" panose="02020603050405020304" pitchFamily="18" charset="0"/>
              </a:rPr>
              <a:t>theå cheùp cheùp:</a:t>
            </a:r>
          </a:p>
          <a:p>
            <a:r>
              <a:rPr lang="en-US" sz="4000" dirty="0" smtClean="0">
                <a:latin typeface="VNI-Avo" pitchFamily="2" charset="0"/>
                <a:cs typeface="Times New Roman" panose="02020603050405020304" pitchFamily="18" charset="0"/>
              </a:rPr>
              <a:t>- Huït maát caù ngon!</a:t>
            </a:r>
            <a:endParaRPr lang="en-US" sz="4000" dirty="0">
              <a:latin typeface="VNI-Avo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499152" y="1808542"/>
            <a:ext cx="686984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194505" y="2430966"/>
            <a:ext cx="656601" cy="11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343189" y="1808543"/>
            <a:ext cx="7444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227958" y="4895203"/>
            <a:ext cx="8817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027956" y="1808543"/>
            <a:ext cx="1147968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im</a:t>
            </a:r>
            <a:endParaRPr lang="en-US" sz="4000" dirty="0">
              <a:solidFill>
                <a:srgbClr val="FF000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376491" y="1196457"/>
            <a:ext cx="980607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im</a:t>
            </a:r>
            <a:endParaRPr lang="en-US" sz="4000" dirty="0">
              <a:solidFill>
                <a:srgbClr val="FF000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76968" y="1196253"/>
            <a:ext cx="981450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im</a:t>
            </a:r>
            <a:endParaRPr lang="en-US" sz="4000" dirty="0">
              <a:solidFill>
                <a:srgbClr val="FF000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629611" y="4245383"/>
            <a:ext cx="692816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ip</a:t>
            </a:r>
            <a:endParaRPr lang="en-US" sz="4000" dirty="0">
              <a:solidFill>
                <a:srgbClr val="FF000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00484" y="224406"/>
            <a:ext cx="5345548" cy="1446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b="1" dirty="0">
                <a:latin typeface="VNI-Avo" pitchFamily="2" charset="0"/>
                <a:cs typeface="Times New Roman" panose="02020603050405020304" pitchFamily="18" charset="0"/>
              </a:rPr>
              <a:t>    Tam </a:t>
            </a:r>
            <a:r>
              <a:rPr lang="en-US" sz="4400" b="1" dirty="0" smtClean="0">
                <a:latin typeface="VNI-Avo" pitchFamily="2" charset="0"/>
                <a:cs typeface="Times New Roman" panose="02020603050405020304" pitchFamily="18" charset="0"/>
              </a:rPr>
              <a:t>theå mô</a:t>
            </a:r>
            <a:endParaRPr lang="en-US" sz="4400" b="1" dirty="0">
              <a:latin typeface="VNI-Avo" pitchFamily="2" charset="0"/>
              <a:cs typeface="Times New Roman" panose="02020603050405020304" pitchFamily="18" charset="0"/>
            </a:endParaRPr>
          </a:p>
          <a:p>
            <a:endParaRPr lang="en-US" sz="4400" b="1" dirty="0">
              <a:latin typeface="VNI-Avo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977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1"/>
      <p:bldP spid="29" grpId="2"/>
      <p:bldP spid="29" grpId="3"/>
      <p:bldP spid="30" grpId="1"/>
      <p:bldP spid="30" grpId="2"/>
      <p:bldP spid="30" grpId="3"/>
      <p:bldP spid="31" grpId="1"/>
      <p:bldP spid="31" grpId="2"/>
      <p:bldP spid="31" grpId="3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38152" t="15624" r="36846" b="34856"/>
          <a:stretch/>
        </p:blipFill>
        <p:spPr>
          <a:xfrm>
            <a:off x="6400800" y="1555460"/>
            <a:ext cx="5791200" cy="5132038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Cloud Callout 4"/>
          <p:cNvSpPr/>
          <p:nvPr/>
        </p:nvSpPr>
        <p:spPr>
          <a:xfrm>
            <a:off x="427814" y="220314"/>
            <a:ext cx="7128611" cy="3223240"/>
          </a:xfrm>
          <a:prstGeom prst="cloudCallout">
            <a:avLst>
              <a:gd name="adj1" fmla="val 53461"/>
              <a:gd name="adj2" fmla="val 77433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9600" t="51076" r="87981" b="44621"/>
          <a:stretch/>
        </p:blipFill>
        <p:spPr>
          <a:xfrm>
            <a:off x="-13757" y="2739"/>
            <a:ext cx="854440" cy="766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38819" y="489122"/>
            <a:ext cx="52245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VNI-Avo" pitchFamily="2" charset="0"/>
                <a:cs typeface="Times New Roman" panose="02020603050405020304" pitchFamily="18" charset="0"/>
              </a:rPr>
              <a:t>Tam </a:t>
            </a:r>
            <a:r>
              <a:rPr lang="en-US" sz="4800" b="1" dirty="0" smtClean="0">
                <a:latin typeface="VNI-Avo" pitchFamily="2" charset="0"/>
                <a:cs typeface="Times New Roman" panose="02020603050405020304" pitchFamily="18" charset="0"/>
              </a:rPr>
              <a:t>theå 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laøm gì</a:t>
            </a:r>
            <a:r>
              <a:rPr lang="en-US" sz="4800" b="1" dirty="0" smtClean="0">
                <a:latin typeface="VNI-Avo" pitchFamily="2" charset="0"/>
                <a:cs typeface="Times New Roman" panose="02020603050405020304" pitchFamily="18" charset="0"/>
              </a:rPr>
              <a:t>?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83967" y="1275532"/>
            <a:ext cx="3761655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a. </a:t>
            </a:r>
            <a:r>
              <a:rPr lang="en-US" sz="4400" b="1" dirty="0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Naèm mô</a:t>
            </a:r>
            <a:endParaRPr lang="vi-V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82177" y="2161783"/>
            <a:ext cx="3513073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b. </a:t>
            </a:r>
            <a:r>
              <a:rPr lang="en-US" sz="4400" b="1" dirty="0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Baét caù</a:t>
            </a:r>
            <a:endParaRPr lang="vi-V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48977" y="1241559"/>
            <a:ext cx="5529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Tam 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theå naèm mô.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890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8" grpId="1" animBg="1"/>
      <p:bldP spid="8" grpId="2" animBg="1"/>
      <p:bldP spid="9" grpId="0" animBg="1"/>
      <p:bldP spid="9" grpId="1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492370" y="1097280"/>
            <a:ext cx="5136342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900" b="1" dirty="0" smtClean="0">
                <a:solidFill>
                  <a:srgbClr val="FF0000"/>
                </a:solidFill>
                <a:latin typeface="VNI-Avo" pitchFamily="2" charset="0"/>
              </a:rPr>
              <a:t>Vieát</a:t>
            </a:r>
            <a:endParaRPr lang="vi-VN" sz="199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844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068" y="163289"/>
            <a:ext cx="5368018" cy="316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1311" y="185057"/>
            <a:ext cx="5214257" cy="525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ector Thế Giới Trẻ Em Ngày Phim Hoạt Hình Banner, Vectơ, Thế Giới, Tết  Thiếu Nhi Hình nền Vector để tải xuống miễn ph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156" y="0"/>
            <a:ext cx="12238156" cy="6858000"/>
          </a:xfrm>
          <a:prstGeom prst="rect">
            <a:avLst/>
          </a:prstGeom>
          <a:noFill/>
        </p:spPr>
      </p:pic>
      <p:sp>
        <p:nvSpPr>
          <p:cNvPr id="3" name="TextBox 7"/>
          <p:cNvSpPr txBox="1"/>
          <p:nvPr/>
        </p:nvSpPr>
        <p:spPr>
          <a:xfrm>
            <a:off x="-1016" y="1487685"/>
            <a:ext cx="122391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8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TH PHÚ HÒA ĐÔNG </a:t>
            </a:r>
          </a:p>
        </p:txBody>
      </p:sp>
      <p:sp>
        <p:nvSpPr>
          <p:cNvPr id="4" name="Rectangle 3"/>
          <p:cNvSpPr/>
          <p:nvPr/>
        </p:nvSpPr>
        <p:spPr>
          <a:xfrm>
            <a:off x="3068352" y="4590426"/>
            <a:ext cx="7328416" cy="110799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smtClean="0">
                <a:solidFill>
                  <a:schemeClr val="accent6">
                    <a:lumMod val="50000"/>
                  </a:schemeClr>
                </a:solidFill>
                <a:latin typeface="HP001 5 hàng" pitchFamily="34" charset="0"/>
              </a:rPr>
              <a:t>Tuần 12 </a:t>
            </a:r>
            <a:r>
              <a:rPr lang="en-US" sz="6600" b="1" dirty="0">
                <a:latin typeface="HP001 5 hàng" pitchFamily="34" charset="0"/>
              </a:rPr>
              <a:t>– </a:t>
            </a:r>
            <a:r>
              <a:rPr lang="en-US" sz="6600" b="1" dirty="0">
                <a:solidFill>
                  <a:srgbClr val="0070C0"/>
                </a:solidFill>
                <a:latin typeface="HP001 5 hàng" pitchFamily="34" charset="0"/>
              </a:rPr>
              <a:t>Thứ </a:t>
            </a:r>
            <a:r>
              <a:rPr lang="en-US" sz="6600" b="1" dirty="0" smtClean="0">
                <a:solidFill>
                  <a:srgbClr val="0070C0"/>
                </a:solidFill>
                <a:latin typeface="HP001 5 hàng" pitchFamily="34" charset="0"/>
              </a:rPr>
              <a:t>ba</a:t>
            </a:r>
            <a:endParaRPr lang="en-US" sz="6600" b="1" dirty="0">
              <a:solidFill>
                <a:srgbClr val="0070C0"/>
              </a:solidFill>
              <a:latin typeface="HP001 5 hàng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01174" y="2190135"/>
            <a:ext cx="415197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 VẦN</a:t>
            </a:r>
            <a:endParaRPr lang="en-US" sz="80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48216" y="3368427"/>
            <a:ext cx="223009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LÔÙP 1</a:t>
            </a:r>
            <a:endParaRPr lang="en-US" sz="6000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NI-Avo" pitchFamily="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5114" y="211873"/>
            <a:ext cx="6945086" cy="310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0904" y="3219450"/>
            <a:ext cx="6834868" cy="3370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70" y="8704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708643">
            <a:off x="5704794" y="387037"/>
            <a:ext cx="6658787" cy="4525235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>
                <a:gd name="adj1" fmla="val 10836382"/>
                <a:gd name="adj2" fmla="val 37967"/>
              </a:avLst>
            </a:prstTxWarp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GIỎI!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GIF umbrella minion minions - animated GIF on GIF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10687">
            <a:off x="5867057" y="1878487"/>
            <a:ext cx="4683711" cy="24784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253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164"/>
            <a:ext cx="12191999" cy="687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38546" y="3588791"/>
            <a:ext cx="2977376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VNI-Avo" pitchFamily="2" charset="0"/>
                <a:cs typeface="Times New Roman" panose="02020603050405020304" pitchFamily="18" charset="0"/>
              </a:rPr>
              <a:t>theàm nhaø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5093" y="2108400"/>
            <a:ext cx="2687443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VNI-Avo" pitchFamily="2" charset="0"/>
                <a:cs typeface="Times New Roman" panose="02020603050405020304" pitchFamily="18" charset="0"/>
              </a:rPr>
              <a:t>luùa neáp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38907" y="5195978"/>
            <a:ext cx="2780732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VNI-Avo" pitchFamily="2" charset="0"/>
                <a:cs typeface="Times New Roman" panose="02020603050405020304" pitchFamily="18" charset="0"/>
              </a:rPr>
              <a:t>taäp ñeám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6244" y="766669"/>
            <a:ext cx="2727065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VNI-Avo" pitchFamily="2" charset="0"/>
                <a:cs typeface="Times New Roman" panose="02020603050405020304" pitchFamily="18" charset="0"/>
              </a:rPr>
              <a:t>saép xeáp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" descr="CON LẬT ĐẬT LUÔN BIẾT ĐỨNG DẬY MỖI KHI BỊ VẤP NGÃ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7655" t="17147" r="26935" b="34055"/>
          <a:stretch/>
        </p:blipFill>
        <p:spPr>
          <a:xfrm>
            <a:off x="523684" y="379480"/>
            <a:ext cx="2806083" cy="1738414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29187" t="17949" r="27295" b="35176"/>
          <a:stretch/>
        </p:blipFill>
        <p:spPr>
          <a:xfrm>
            <a:off x="8853584" y="379480"/>
            <a:ext cx="2811782" cy="1734768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28015" t="16828" r="26845" b="35577"/>
          <a:stretch/>
        </p:blipFill>
        <p:spPr>
          <a:xfrm>
            <a:off x="8843963" y="3942734"/>
            <a:ext cx="2821403" cy="1781336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27835" t="17949" r="27970" b="33013"/>
          <a:stretch/>
        </p:blipFill>
        <p:spPr>
          <a:xfrm>
            <a:off x="530682" y="3713609"/>
            <a:ext cx="2799086" cy="1752019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cxnSp>
        <p:nvCxnSpPr>
          <p:cNvPr id="21" name="Straight Arrow Connector 20"/>
          <p:cNvCxnSpPr>
            <a:endCxn id="13" idx="1"/>
          </p:cNvCxnSpPr>
          <p:nvPr/>
        </p:nvCxnSpPr>
        <p:spPr>
          <a:xfrm>
            <a:off x="7243309" y="1114409"/>
            <a:ext cx="1600654" cy="37189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6" idx="3"/>
            <a:endCxn id="12" idx="1"/>
          </p:cNvCxnSpPr>
          <p:nvPr/>
        </p:nvCxnSpPr>
        <p:spPr>
          <a:xfrm flipV="1">
            <a:off x="7192536" y="1246864"/>
            <a:ext cx="1661048" cy="12462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5" idx="1"/>
            <a:endCxn id="11" idx="3"/>
          </p:cNvCxnSpPr>
          <p:nvPr/>
        </p:nvCxnSpPr>
        <p:spPr>
          <a:xfrm rot="10800000">
            <a:off x="3329768" y="1248688"/>
            <a:ext cx="1208779" cy="27248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7" idx="1"/>
            <a:endCxn id="14" idx="3"/>
          </p:cNvCxnSpPr>
          <p:nvPr/>
        </p:nvCxnSpPr>
        <p:spPr>
          <a:xfrm rot="10800000">
            <a:off x="3329769" y="4589619"/>
            <a:ext cx="1309139" cy="9910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9249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7 mẫu câu chào hỏi tiếng anh cho trẻ em thông dụng dễ nh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Premium Vector | Frame with happy boy and girl in gard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6" t="1531" r="1270" b="2076"/>
          <a:stretch/>
        </p:blipFill>
        <p:spPr bwMode="auto">
          <a:xfrm>
            <a:off x="-631370" y="0"/>
            <a:ext cx="13650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Premium Vector | Frame with happy boy and girl in gard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6" t="1531" r="1270" b="2076"/>
          <a:stretch/>
        </p:blipFill>
        <p:spPr bwMode="auto">
          <a:xfrm>
            <a:off x="-642255" y="0"/>
            <a:ext cx="13650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30987" y="605155"/>
            <a:ext cx="51603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VNI-Avo" pitchFamily="2" charset="0"/>
                <a:cs typeface="Times New Roman" panose="02020603050405020304" pitchFamily="18" charset="0"/>
              </a:rPr>
              <a:t>    </a:t>
            </a:r>
            <a:r>
              <a:rPr lang="en-US" sz="7200" b="1" u="sng" dirty="0" smtClean="0">
                <a:latin typeface="VNI-Avo" pitchFamily="2" charset="0"/>
                <a:cs typeface="Times New Roman" panose="02020603050405020304" pitchFamily="18" charset="0"/>
              </a:rPr>
              <a:t>Baøi </a:t>
            </a:r>
            <a:r>
              <a:rPr lang="en-US" sz="7200" b="1" u="sng" dirty="0">
                <a:latin typeface="VNI-Avo" pitchFamily="2" charset="0"/>
                <a:cs typeface="Times New Roman" panose="02020603050405020304" pitchFamily="18" charset="0"/>
              </a:rPr>
              <a:t>57</a:t>
            </a:r>
            <a:r>
              <a:rPr lang="en-US" sz="7200" b="1" dirty="0">
                <a:latin typeface="VNI-Avo" pitchFamily="2" charset="0"/>
                <a:cs typeface="Times New Roman" panose="02020603050405020304" pitchFamily="18" charset="0"/>
              </a:rPr>
              <a:t>:</a:t>
            </a:r>
            <a:r>
              <a:rPr lang="en-US" sz="9600" b="1" dirty="0">
                <a:latin typeface="VNI-Avo" pitchFamily="2" charset="0"/>
                <a:cs typeface="Times New Roman" panose="02020603050405020304" pitchFamily="18" charset="0"/>
              </a:rPr>
              <a:t>   </a:t>
            </a:r>
            <a:endParaRPr lang="vi-VN" sz="1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75932" y="1769427"/>
            <a:ext cx="72634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0" b="1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im </a:t>
            </a:r>
            <a:r>
              <a:rPr lang="en-US" sz="180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 ip</a:t>
            </a:r>
            <a:endParaRPr lang="vi-VN" sz="1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64634" y="4419593"/>
            <a:ext cx="2884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VNI-Avo" pitchFamily="2" charset="0"/>
              </a:rPr>
              <a:t>(Tieát 1)</a:t>
            </a:r>
            <a:endParaRPr lang="en-US" sz="3600" b="1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18053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63001" y="1854926"/>
            <a:ext cx="96711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solidFill>
                  <a:srgbClr val="FF0000"/>
                </a:solidFill>
                <a:latin typeface="VNI-Avo" pitchFamily="2" charset="0"/>
              </a:rPr>
              <a:t>Khaùm phaù</a:t>
            </a:r>
            <a:endParaRPr lang="vi-VN" sz="13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397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0226" y="2736894"/>
            <a:ext cx="44604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VNI-Avo" pitchFamily="2" charset="0"/>
                <a:cs typeface="Times New Roman" panose="02020603050405020304" pitchFamily="18" charset="0"/>
              </a:rPr>
              <a:t> con </a:t>
            </a:r>
            <a:r>
              <a:rPr lang="en-US" sz="6600" b="1" dirty="0" err="1">
                <a:latin typeface="VNI-Avo" pitchFamily="2" charset="0"/>
                <a:cs typeface="Times New Roman" panose="02020603050405020304" pitchFamily="18" charset="0"/>
              </a:rPr>
              <a:t>nh</a:t>
            </a:r>
            <a:r>
              <a:rPr lang="en-US" sz="6600" b="1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ím</a:t>
            </a:r>
            <a:r>
              <a:rPr lang="en-US" sz="6600" b="1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endParaRPr lang="vi-VN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7139" y="3661279"/>
            <a:ext cx="27048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VNI-Avo" pitchFamily="2" charset="0"/>
                <a:cs typeface="Times New Roman" panose="02020603050405020304" pitchFamily="18" charset="0"/>
              </a:rPr>
              <a:t>  </a:t>
            </a:r>
            <a:r>
              <a:rPr lang="en-US" sz="6600" b="1" dirty="0" err="1">
                <a:latin typeface="VNI-Avo" pitchFamily="2" charset="0"/>
                <a:cs typeface="Times New Roman" panose="02020603050405020304" pitchFamily="18" charset="0"/>
              </a:rPr>
              <a:t>nh</a:t>
            </a:r>
            <a:r>
              <a:rPr lang="en-US" sz="6600" b="1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ím</a:t>
            </a:r>
            <a:r>
              <a:rPr lang="en-US" sz="6600" b="1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endParaRPr lang="vi-VN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5227" y="4544690"/>
            <a:ext cx="18864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im</a:t>
            </a:r>
            <a:r>
              <a:rPr lang="en-US" sz="6600" b="1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endParaRPr lang="vi-VN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16434" y="4602889"/>
            <a:ext cx="25284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  </a:t>
            </a:r>
            <a:r>
              <a:rPr lang="en-US" sz="6600" b="1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ip</a:t>
            </a:r>
            <a:r>
              <a:rPr lang="en-US" sz="6600" b="1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endParaRPr lang="vi-VN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72971" y="5748898"/>
            <a:ext cx="4032510" cy="806364"/>
            <a:chOff x="701023" y="5373786"/>
            <a:chExt cx="4032510" cy="806364"/>
          </a:xfrm>
        </p:grpSpPr>
        <p:sp>
          <p:nvSpPr>
            <p:cNvPr id="9" name="Rectangle 8"/>
            <p:cNvSpPr/>
            <p:nvPr/>
          </p:nvSpPr>
          <p:spPr>
            <a:xfrm>
              <a:off x="701023" y="5373862"/>
              <a:ext cx="851281" cy="80628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600" dirty="0" err="1">
                  <a:latin typeface="VNI-Avo" pitchFamily="2" charset="0"/>
                  <a:cs typeface="Times New Roman" panose="02020603050405020304" pitchFamily="18" charset="0"/>
                </a:rPr>
                <a:t>i</a:t>
              </a:r>
              <a:endParaRPr lang="vi-VN" sz="6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88368" y="5373786"/>
              <a:ext cx="946859" cy="80386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600" dirty="0">
                  <a:latin typeface="VNI-Avo" pitchFamily="2" charset="0"/>
                  <a:cs typeface="Times New Roman" panose="02020603050405020304" pitchFamily="18" charset="0"/>
                </a:rPr>
                <a:t>m</a:t>
              </a:r>
              <a:endParaRPr lang="vi-VN" sz="6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>
              <a:stCxn id="9" idx="3"/>
            </p:cNvCxnSpPr>
            <p:nvPr/>
          </p:nvCxnSpPr>
          <p:spPr>
            <a:xfrm flipV="1">
              <a:off x="1552304" y="5775718"/>
              <a:ext cx="421265" cy="12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3457190" y="5373786"/>
              <a:ext cx="1276343" cy="80386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600" dirty="0" err="1">
                  <a:latin typeface="VNI-Avo" pitchFamily="2" charset="0"/>
                  <a:cs typeface="Times New Roman" panose="02020603050405020304" pitchFamily="18" charset="0"/>
                </a:rPr>
                <a:t>im</a:t>
              </a:r>
              <a:endParaRPr lang="vi-VN" sz="6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Straight Arrow Connector 12"/>
            <p:cNvCxnSpPr>
              <a:stCxn id="10" idx="3"/>
              <a:endCxn id="12" idx="1"/>
            </p:cNvCxnSpPr>
            <p:nvPr/>
          </p:nvCxnSpPr>
          <p:spPr>
            <a:xfrm>
              <a:off x="2935227" y="5775718"/>
              <a:ext cx="521963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7489167" y="5761246"/>
            <a:ext cx="4096950" cy="806364"/>
            <a:chOff x="701023" y="5373786"/>
            <a:chExt cx="3850112" cy="806364"/>
          </a:xfrm>
        </p:grpSpPr>
        <p:sp>
          <p:nvSpPr>
            <p:cNvPr id="15" name="Rectangle 14"/>
            <p:cNvSpPr/>
            <p:nvPr/>
          </p:nvSpPr>
          <p:spPr>
            <a:xfrm>
              <a:off x="701023" y="5373862"/>
              <a:ext cx="851281" cy="80628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600" dirty="0" err="1">
                  <a:latin typeface="VNI-Avo" pitchFamily="2" charset="0"/>
                  <a:cs typeface="Times New Roman" panose="02020603050405020304" pitchFamily="18" charset="0"/>
                </a:rPr>
                <a:t>i</a:t>
              </a:r>
              <a:endParaRPr lang="vi-VN" sz="6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077811" y="5373786"/>
              <a:ext cx="796468" cy="80386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600" dirty="0">
                  <a:latin typeface="VNI-Avo" pitchFamily="2" charset="0"/>
                  <a:cs typeface="Times New Roman" panose="02020603050405020304" pitchFamily="18" charset="0"/>
                </a:rPr>
                <a:t>p</a:t>
              </a:r>
              <a:endParaRPr lang="vi-VN" sz="6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Straight Connector 16"/>
            <p:cNvCxnSpPr>
              <a:stCxn id="15" idx="3"/>
              <a:endCxn id="16" idx="1"/>
            </p:cNvCxnSpPr>
            <p:nvPr/>
          </p:nvCxnSpPr>
          <p:spPr>
            <a:xfrm flipV="1">
              <a:off x="1552304" y="5775718"/>
              <a:ext cx="525507" cy="12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3457191" y="5373786"/>
              <a:ext cx="1093944" cy="803864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600" dirty="0" err="1">
                  <a:latin typeface="VNI-Avo" pitchFamily="2" charset="0"/>
                  <a:cs typeface="Times New Roman" panose="02020603050405020304" pitchFamily="18" charset="0"/>
                </a:rPr>
                <a:t>ip</a:t>
              </a:r>
              <a:endParaRPr lang="vi-VN" sz="6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Straight Arrow Connector 18"/>
            <p:cNvCxnSpPr>
              <a:stCxn id="16" idx="3"/>
              <a:endCxn id="18" idx="1"/>
            </p:cNvCxnSpPr>
            <p:nvPr/>
          </p:nvCxnSpPr>
          <p:spPr>
            <a:xfrm>
              <a:off x="2874279" y="5775718"/>
              <a:ext cx="58291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10296221" y="4598578"/>
            <a:ext cx="6542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D60093"/>
                </a:solidFill>
                <a:latin typeface="VNI-Avo" pitchFamily="2" charset="0"/>
                <a:cs typeface="Times New Roman" panose="02020603050405020304" pitchFamily="18" charset="0"/>
              </a:rPr>
              <a:t>i</a:t>
            </a:r>
            <a:endParaRPr lang="vi-VN" sz="6600" b="1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497928" y="4600467"/>
            <a:ext cx="8599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p</a:t>
            </a:r>
            <a:endParaRPr lang="vi-VN" sz="6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AutoShape 4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4" name="AutoShape 6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5" name="AutoShape 8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6" name="AutoShape 12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7" name="TextBox 26"/>
          <p:cNvSpPr txBox="1"/>
          <p:nvPr/>
        </p:nvSpPr>
        <p:spPr>
          <a:xfrm>
            <a:off x="7616562" y="2810906"/>
            <a:ext cx="41193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VNI-Avo" pitchFamily="2" charset="0"/>
                <a:cs typeface="Times New Roman" panose="02020603050405020304" pitchFamily="18" charset="0"/>
              </a:rPr>
              <a:t>baét nh</a:t>
            </a:r>
            <a:r>
              <a:rPr lang="en-US" sz="66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òp </a:t>
            </a:r>
            <a:endParaRPr lang="vi-VN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830462" y="3685237"/>
            <a:ext cx="27048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VNI-Avo" pitchFamily="2" charset="0"/>
                <a:cs typeface="Times New Roman" panose="02020603050405020304" pitchFamily="18" charset="0"/>
              </a:rPr>
              <a:t>  </a:t>
            </a:r>
            <a:r>
              <a:rPr lang="en-US" sz="6600" b="1" dirty="0" smtClean="0">
                <a:latin typeface="VNI-Avo" pitchFamily="2" charset="0"/>
                <a:cs typeface="Times New Roman" panose="02020603050405020304" pitchFamily="18" charset="0"/>
              </a:rPr>
              <a:t>nh</a:t>
            </a:r>
            <a:r>
              <a:rPr lang="en-US" sz="66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òp</a:t>
            </a:r>
            <a:r>
              <a:rPr lang="en-US" sz="6600" b="1" dirty="0" smtClean="0">
                <a:latin typeface="VNI-Avo" pitchFamily="2" charset="0"/>
                <a:cs typeface="Times New Roman" panose="02020603050405020304" pitchFamily="18" charset="0"/>
              </a:rPr>
              <a:t> </a:t>
            </a:r>
            <a:endParaRPr lang="vi-VN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36389" y="4545774"/>
            <a:ext cx="10356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2060"/>
                </a:solidFill>
                <a:latin typeface="VNI-Avo" pitchFamily="2" charset="0"/>
                <a:cs typeface="Times New Roman" panose="02020603050405020304" pitchFamily="18" charset="0"/>
              </a:rPr>
              <a:t>m</a:t>
            </a:r>
            <a:endParaRPr lang="vi-VN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38573" y="4535959"/>
            <a:ext cx="7888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D60093"/>
                </a:solidFill>
                <a:latin typeface="VNI-Avo" pitchFamily="2" charset="0"/>
                <a:cs typeface="Times New Roman" panose="02020603050405020304" pitchFamily="18" charset="0"/>
              </a:rPr>
              <a:t>i</a:t>
            </a:r>
            <a:endParaRPr lang="vi-VN" sz="6600" b="1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/>
          <a:srcRect l="38017" t="15865" r="37927" b="55288"/>
          <a:stretch/>
        </p:blipFill>
        <p:spPr>
          <a:xfrm>
            <a:off x="6987530" y="83729"/>
            <a:ext cx="4508713" cy="2690283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/>
          <a:srcRect l="35269" t="15786" r="37971" b="53445"/>
          <a:stretch/>
        </p:blipFill>
        <p:spPr>
          <a:xfrm>
            <a:off x="699715" y="93950"/>
            <a:ext cx="4431710" cy="2632470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6" name="Picture 2" descr="Loài nhím tiến hóa một cách kỳ lạ để tồn tại được trước những vụ cháy rừ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458" y="168004"/>
            <a:ext cx="10934566" cy="657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941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11157 L 0.00144 -0.00138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de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125 L 1.875E-6 -4.81481E-6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6" grpId="1"/>
      <p:bldP spid="7" grpId="0"/>
      <p:bldP spid="21" grpId="0"/>
      <p:bldP spid="22" grpId="0"/>
      <p:bldP spid="27" grpId="0"/>
      <p:bldP spid="28" grpId="0"/>
      <p:bldP spid="32" grpId="0"/>
      <p:bldP spid="32" grpId="1"/>
      <p:bldP spid="33" grpId="0"/>
      <p:bldP spid="3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5408" y="963468"/>
            <a:ext cx="76839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FF0000"/>
                </a:solidFill>
                <a:latin typeface="VNI-Avo" pitchFamily="2" charset="0"/>
              </a:rPr>
              <a:t>Ñoïc töø öùng duïng</a:t>
            </a:r>
            <a:endParaRPr lang="vi-VN" sz="11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646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l="28782" t="19151" r="27565" b="35176"/>
          <a:stretch/>
        </p:blipFill>
        <p:spPr>
          <a:xfrm>
            <a:off x="1217146" y="117543"/>
            <a:ext cx="4211197" cy="2477175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85838" y="2473647"/>
            <a:ext cx="35910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atin typeface="VNI-Avo" pitchFamily="2" charset="0"/>
                <a:cs typeface="Times New Roman" panose="02020603050405020304" pitchFamily="18" charset="0"/>
              </a:rPr>
              <a:t>xem</a:t>
            </a:r>
            <a:r>
              <a:rPr lang="en-US" sz="5400" b="1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VNI-Avo" pitchFamily="2" charset="0"/>
                <a:cs typeface="Times New Roman" panose="02020603050405020304" pitchFamily="18" charset="0"/>
              </a:rPr>
              <a:t>phim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64517" y="2540553"/>
            <a:ext cx="3209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VNI-Avo" pitchFamily="2" charset="0"/>
                <a:cs typeface="Times New Roman" panose="02020603050405020304" pitchFamily="18" charset="0"/>
              </a:rPr>
              <a:t>bìm </a:t>
            </a:r>
            <a:r>
              <a:rPr lang="en-US" sz="5400" b="1" dirty="0" smtClean="0">
                <a:latin typeface="VNI-Avo" pitchFamily="2" charset="0"/>
                <a:cs typeface="Times New Roman" panose="02020603050405020304" pitchFamily="18" charset="0"/>
              </a:rPr>
              <a:t>bòp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6215" y="5915123"/>
            <a:ext cx="2834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VNI-Avo" pitchFamily="2" charset="0"/>
                <a:cs typeface="Times New Roman" panose="02020603050405020304" pitchFamily="18" charset="0"/>
              </a:rPr>
              <a:t>troán </a:t>
            </a:r>
            <a:r>
              <a:rPr lang="en-US" sz="5400" b="1" dirty="0">
                <a:latin typeface="VNI-Avo" pitchFamily="2" charset="0"/>
                <a:cs typeface="Times New Roman" panose="02020603050405020304" pitchFamily="18" charset="0"/>
              </a:rPr>
              <a:t>tìm</a:t>
            </a:r>
            <a:endParaRPr lang="vi-VN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10404" y="5945576"/>
            <a:ext cx="3029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VNI-Avo" pitchFamily="2" charset="0"/>
                <a:cs typeface="Times New Roman" panose="02020603050405020304" pitchFamily="18" charset="0"/>
              </a:rPr>
              <a:t>gaø </a:t>
            </a:r>
            <a:r>
              <a:rPr lang="en-US" sz="5400" b="1" dirty="0">
                <a:latin typeface="VNI-Avo" pitchFamily="2" charset="0"/>
                <a:cs typeface="Times New Roman" panose="02020603050405020304" pitchFamily="18" charset="0"/>
              </a:rPr>
              <a:t>chíp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" descr="CON LẬT ĐẬT LUÔN BIẾT ĐỨNG DẬY MỖI KHI BỊ VẤP NGÃ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29461" t="17067" r="27341" b="35016"/>
          <a:stretch/>
        </p:blipFill>
        <p:spPr>
          <a:xfrm>
            <a:off x="7358199" y="100378"/>
            <a:ext cx="4211197" cy="2511504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l="29019" t="23731" r="28534" b="36979"/>
          <a:stretch/>
        </p:blipFill>
        <p:spPr>
          <a:xfrm>
            <a:off x="7358198" y="3533096"/>
            <a:ext cx="4211197" cy="2489979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/>
          <a:srcRect l="26979" t="17869" r="26529" b="32853"/>
          <a:stretch/>
        </p:blipFill>
        <p:spPr>
          <a:xfrm>
            <a:off x="1187240" y="3448224"/>
            <a:ext cx="4207650" cy="2477175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TextBox 14"/>
          <p:cNvSpPr txBox="1"/>
          <p:nvPr/>
        </p:nvSpPr>
        <p:spPr>
          <a:xfrm>
            <a:off x="1482137" y="2469933"/>
            <a:ext cx="35910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atin typeface="VNI-Avo" pitchFamily="2" charset="0"/>
                <a:cs typeface="Times New Roman" panose="02020603050405020304" pitchFamily="18" charset="0"/>
              </a:rPr>
              <a:t>xem</a:t>
            </a:r>
            <a:r>
              <a:rPr lang="en-US" sz="5400" b="1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VNI-Avo" pitchFamily="2" charset="0"/>
                <a:cs typeface="Times New Roman" panose="02020603050405020304" pitchFamily="18" charset="0"/>
              </a:rPr>
              <a:t>ph</a:t>
            </a:r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im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60816" y="2536839"/>
            <a:ext cx="3209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VNI-Avo" pitchFamily="2" charset="0"/>
                <a:cs typeface="Times New Roman" panose="02020603050405020304" pitchFamily="18" charset="0"/>
              </a:rPr>
              <a:t>b</a:t>
            </a:r>
            <a:r>
              <a:rPr lang="en-US" sz="5400" b="1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ìm</a:t>
            </a:r>
            <a:r>
              <a:rPr lang="en-US" sz="5400" b="1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latin typeface="VNI-Avo" pitchFamily="2" charset="0"/>
                <a:cs typeface="Times New Roman" panose="02020603050405020304" pitchFamily="18" charset="0"/>
              </a:rPr>
              <a:t>b</a:t>
            </a:r>
            <a:r>
              <a:rPr lang="en-US" sz="5400" b="1" dirty="0" smtClean="0">
                <a:solidFill>
                  <a:srgbClr val="D60093"/>
                </a:solidFill>
                <a:latin typeface="VNI-Avo" pitchFamily="2" charset="0"/>
                <a:cs typeface="Times New Roman" panose="02020603050405020304" pitchFamily="18" charset="0"/>
              </a:rPr>
              <a:t>òp</a:t>
            </a:r>
            <a:endParaRPr lang="vi-VN" sz="5400" b="1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22514" y="5922560"/>
            <a:ext cx="2834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VNI-Avo" pitchFamily="2" charset="0"/>
                <a:cs typeface="Times New Roman" panose="02020603050405020304" pitchFamily="18" charset="0"/>
              </a:rPr>
              <a:t>troán </a:t>
            </a:r>
            <a:r>
              <a:rPr lang="en-US" sz="5400" b="1" dirty="0">
                <a:latin typeface="VNI-Avo" pitchFamily="2" charset="0"/>
                <a:cs typeface="Times New Roman" panose="02020603050405020304" pitchFamily="18" charset="0"/>
              </a:rPr>
              <a:t>t</a:t>
            </a:r>
            <a:r>
              <a:rPr lang="en-US" sz="5400" b="1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ìm</a:t>
            </a:r>
            <a:endParaRPr lang="vi-VN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17854" y="5941862"/>
            <a:ext cx="3029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VNI-Avo" pitchFamily="2" charset="0"/>
                <a:cs typeface="Times New Roman" panose="02020603050405020304" pitchFamily="18" charset="0"/>
              </a:rPr>
              <a:t>gaø </a:t>
            </a:r>
            <a:r>
              <a:rPr lang="en-US" sz="5400" b="1" dirty="0">
                <a:latin typeface="VNI-Avo" pitchFamily="2" charset="0"/>
                <a:cs typeface="Times New Roman" panose="02020603050405020304" pitchFamily="18" charset="0"/>
              </a:rPr>
              <a:t>ch</a:t>
            </a:r>
            <a:r>
              <a:rPr lang="en-US" sz="5400" b="1" dirty="0">
                <a:solidFill>
                  <a:srgbClr val="D60093"/>
                </a:solidFill>
                <a:latin typeface="VNI-Avo" pitchFamily="2" charset="0"/>
                <a:cs typeface="Times New Roman" panose="02020603050405020304" pitchFamily="18" charset="0"/>
              </a:rPr>
              <a:t>íp</a:t>
            </a:r>
            <a:endParaRPr lang="vi-VN" sz="5400" b="1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 descr="Hướng dẫn nuôi và những cách bẫy chim bìm bịp hiệu quả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2114" y="-32902"/>
            <a:ext cx="10454003" cy="689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119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198</Words>
  <Application>Microsoft Office PowerPoint</Application>
  <PresentationFormat>Custom</PresentationFormat>
  <Paragraphs>83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00000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Admin</cp:lastModifiedBy>
  <cp:revision>67</cp:revision>
  <dcterms:created xsi:type="dcterms:W3CDTF">2020-11-22T12:37:29Z</dcterms:created>
  <dcterms:modified xsi:type="dcterms:W3CDTF">2021-12-01T06:09:33Z</dcterms:modified>
</cp:coreProperties>
</file>